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aleway SemiBold"/>
      <p:regular r:id="rId18"/>
      <p:bold r:id="rId19"/>
      <p:italic r:id="rId20"/>
      <p:boldItalic r:id="rId21"/>
    </p:embeddedFont>
    <p:embeddedFont>
      <p:font typeface="La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SemiBold-italic.fntdata"/><Relationship Id="rId22" Type="http://schemas.openxmlformats.org/officeDocument/2006/relationships/font" Target="fonts/Lato-regular.fntdata"/><Relationship Id="rId21" Type="http://schemas.openxmlformats.org/officeDocument/2006/relationships/font" Target="fonts/RalewaySemiBold-boldItalic.fntdata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SemiBold-bold.fntdata"/><Relationship Id="rId18" Type="http://schemas.openxmlformats.org/officeDocument/2006/relationships/font" Target="fonts/Raleway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1d74b7e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1d74b7e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a1e204ab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5a1e204ab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f4477ce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f4477ce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66bfc1659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66bfc1659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1d74b7ed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41d74b7ed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1d74b7ed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41d74b7ed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1d74b7ed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41d74b7ed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1d74b7ed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1d74b7ed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1d74b7ed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41d74b7ed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41d74b7edf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41d74b7ed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1d74b7ed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41d74b7ed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2352"/>
              </a:srgbClr>
            </a:gs>
            <a:gs pos="100000">
              <a:srgbClr val="350FF5">
                <a:alpha val="18039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GOES-18 L2 (Group 2) </a:t>
            </a:r>
            <a:r>
              <a:rPr lang="en" sz="2700"/>
              <a:t>Provisional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Oct. 12, 2022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Perspective: AWIPS verification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John D. Evans, Derek van Pelt, and Lee Byerle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Rain Rate / Quantitative Precipitation Estimate</a:t>
            </a:r>
            <a:endParaRPr/>
          </a:p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850" y="1008300"/>
            <a:ext cx="6246405" cy="380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7383350" y="2897850"/>
            <a:ext cx="1491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Hotspots</a:t>
            </a:r>
            <a:endParaRPr/>
          </a:p>
        </p:txBody>
      </p:sp>
      <p:sp>
        <p:nvSpPr>
          <p:cNvPr id="160" name="Google Shape;160;p2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6126550" y="868325"/>
            <a:ext cx="13884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10633" l="0" r="0" t="3823"/>
          <a:stretch/>
        </p:blipFill>
        <p:spPr>
          <a:xfrm>
            <a:off x="3146375" y="1947325"/>
            <a:ext cx="5438874" cy="30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/>
          <p:nvPr/>
        </p:nvSpPr>
        <p:spPr>
          <a:xfrm>
            <a:off x="765250" y="3871825"/>
            <a:ext cx="19608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Available parameters: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65100" lvl="0" marL="1143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ato"/>
              <a:buChar char="●"/>
            </a:pP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Fire Power (MW)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651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ato"/>
              <a:buChar char="●"/>
            </a:pP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Fire Temperature (K)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651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ato"/>
              <a:buChar char="●"/>
            </a:pP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Fire Mask 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16510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ato"/>
              <a:buChar char="●"/>
            </a:pP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Fire Area (m</a:t>
            </a:r>
            <a:r>
              <a:rPr baseline="30000"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" name="Google Shape;164;p24"/>
          <p:cNvSpPr/>
          <p:nvPr/>
        </p:nvSpPr>
        <p:spPr>
          <a:xfrm>
            <a:off x="6269050" y="3165675"/>
            <a:ext cx="52800" cy="25500"/>
          </a:xfrm>
          <a:prstGeom prst="rect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5" name="Google Shape;165;p24"/>
          <p:cNvCxnSpPr/>
          <p:nvPr/>
        </p:nvCxnSpPr>
        <p:spPr>
          <a:xfrm rot="10800000">
            <a:off x="6038975" y="876750"/>
            <a:ext cx="284100" cy="2286300"/>
          </a:xfrm>
          <a:prstGeom prst="straightConnector1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6" name="Google Shape;166;p24"/>
          <p:cNvCxnSpPr/>
          <p:nvPr/>
        </p:nvCxnSpPr>
        <p:spPr>
          <a:xfrm flipH="1">
            <a:off x="6049850" y="3192475"/>
            <a:ext cx="271500" cy="200700"/>
          </a:xfrm>
          <a:prstGeom prst="straightConnector1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24"/>
          <p:cNvCxnSpPr/>
          <p:nvPr/>
        </p:nvCxnSpPr>
        <p:spPr>
          <a:xfrm rot="10800000">
            <a:off x="281075" y="876950"/>
            <a:ext cx="5990100" cy="2288700"/>
          </a:xfrm>
          <a:prstGeom prst="straightConnector1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4"/>
          <p:cNvCxnSpPr/>
          <p:nvPr/>
        </p:nvCxnSpPr>
        <p:spPr>
          <a:xfrm flipH="1">
            <a:off x="283200" y="3192475"/>
            <a:ext cx="5987100" cy="202500"/>
          </a:xfrm>
          <a:prstGeom prst="straightConnector1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" name="Google Shape;169;p24"/>
          <p:cNvPicPr preferRelativeResize="0"/>
          <p:nvPr/>
        </p:nvPicPr>
        <p:blipFill rotWithShape="1">
          <a:blip r:embed="rId4">
            <a:alphaModFix/>
          </a:blip>
          <a:srcRect b="6800" l="158" r="585" t="7230"/>
          <a:stretch/>
        </p:blipFill>
        <p:spPr>
          <a:xfrm>
            <a:off x="273675" y="868337"/>
            <a:ext cx="5768801" cy="2527426"/>
          </a:xfrm>
          <a:prstGeom prst="rect">
            <a:avLst/>
          </a:prstGeom>
          <a:noFill/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5400000" dist="476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5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</a:pPr>
            <a:r>
              <a:rPr lang="en">
                <a:solidFill>
                  <a:srgbClr val="666666"/>
                </a:solidFill>
              </a:rPr>
              <a:t>AWIPS ingests and displays all these products using existing GOES-16/17 configurations. </a:t>
            </a:r>
            <a:endParaRPr>
              <a:solidFill>
                <a:srgbClr val="666666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i="1" lang="en" sz="1200">
                <a:solidFill>
                  <a:srgbClr val="666666"/>
                </a:solidFill>
              </a:rPr>
              <a:t>(Mostly in the AWIPS baseline; </a:t>
            </a:r>
            <a:br>
              <a:rPr i="1" lang="en" sz="1200">
                <a:solidFill>
                  <a:srgbClr val="666666"/>
                </a:solidFill>
              </a:rPr>
            </a:br>
            <a:r>
              <a:rPr i="1" lang="en" sz="1200">
                <a:solidFill>
                  <a:srgbClr val="666666"/>
                </a:solidFill>
              </a:rPr>
              <a:t>Reduced-levels LVMP/LVTP require TOWR-S RPM v22, deployed in Feb. 2022.)</a:t>
            </a:r>
            <a:endParaRPr i="1" sz="1200"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No fielding </a:t>
            </a:r>
            <a:r>
              <a:rPr lang="en">
                <a:solidFill>
                  <a:srgbClr val="666666"/>
                </a:solidFill>
              </a:rPr>
              <a:t>issues</a:t>
            </a:r>
            <a:r>
              <a:rPr lang="en">
                <a:solidFill>
                  <a:srgbClr val="666666"/>
                </a:solidFill>
              </a:rPr>
              <a:t> are expected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G-18 products conform closely to G-16,17 conventions (GOES-R Product User Guide)</a:t>
            </a:r>
            <a:endParaRPr>
              <a:solidFill>
                <a:srgbClr val="666666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AWIPS’ existing configurations </a:t>
            </a:r>
            <a:r>
              <a:rPr lang="en">
                <a:solidFill>
                  <a:srgbClr val="666666"/>
                </a:solidFill>
              </a:rPr>
              <a:t>for G16 and G17 are extensible for G18+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Legacy Atmospheric Profiles</a:t>
            </a:r>
            <a:endParaRPr/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4766050" y="41791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grpSp>
        <p:nvGrpSpPr>
          <p:cNvPr id="70" name="Google Shape;70;p15"/>
          <p:cNvGrpSpPr/>
          <p:nvPr/>
        </p:nvGrpSpPr>
        <p:grpSpPr>
          <a:xfrm>
            <a:off x="75809" y="870100"/>
            <a:ext cx="8660885" cy="3375624"/>
            <a:chOff x="75809" y="1022500"/>
            <a:chExt cx="8660885" cy="3375624"/>
          </a:xfrm>
        </p:grpSpPr>
        <p:pic>
          <p:nvPicPr>
            <p:cNvPr id="71" name="Google Shape;71;p15"/>
            <p:cNvPicPr preferRelativeResize="0"/>
            <p:nvPr/>
          </p:nvPicPr>
          <p:blipFill rotWithShape="1">
            <a:blip r:embed="rId3">
              <a:alphaModFix/>
            </a:blip>
            <a:srcRect b="0" l="0" r="0" t="5141"/>
            <a:stretch/>
          </p:blipFill>
          <p:spPr>
            <a:xfrm>
              <a:off x="75809" y="1022500"/>
              <a:ext cx="5041991" cy="3375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5"/>
            <p:cNvPicPr preferRelativeResize="0"/>
            <p:nvPr/>
          </p:nvPicPr>
          <p:blipFill rotWithShape="1">
            <a:blip r:embed="rId4">
              <a:alphaModFix/>
            </a:blip>
            <a:srcRect b="5164" l="1093" r="1317" t="5334"/>
            <a:stretch/>
          </p:blipFill>
          <p:spPr>
            <a:xfrm>
              <a:off x="5149625" y="1022500"/>
              <a:ext cx="3587070" cy="32039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3" name="Google Shape;73;p15"/>
            <p:cNvCxnSpPr/>
            <p:nvPr/>
          </p:nvCxnSpPr>
          <p:spPr>
            <a:xfrm flipH="1">
              <a:off x="3783050" y="2409625"/>
              <a:ext cx="1563900" cy="3114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74" name="Google Shape;74;p15"/>
            <p:cNvSpPr/>
            <p:nvPr/>
          </p:nvSpPr>
          <p:spPr>
            <a:xfrm>
              <a:off x="3693900" y="2689375"/>
              <a:ext cx="89100" cy="101400"/>
            </a:xfrm>
            <a:prstGeom prst="ellipse">
              <a:avLst/>
            </a:prstGeom>
            <a:noFill/>
            <a:ln cap="flat" cmpd="sng" w="9525">
              <a:solidFill>
                <a:srgbClr val="4A86E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" name="Google Shape;75;p15"/>
          <p:cNvSpPr txBox="1"/>
          <p:nvPr/>
        </p:nvSpPr>
        <p:spPr>
          <a:xfrm>
            <a:off x="3613850" y="531400"/>
            <a:ext cx="243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ull (101-level) Legacy Vertical Profiles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Legacy Atmospheric Profiles</a:t>
            </a:r>
            <a:endParaRPr/>
          </a:p>
        </p:txBody>
      </p:sp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3719325" y="4717100"/>
            <a:ext cx="324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sp>
        <p:nvSpPr>
          <p:cNvPr id="83" name="Google Shape;83;p16"/>
          <p:cNvSpPr txBox="1"/>
          <p:nvPr/>
        </p:nvSpPr>
        <p:spPr>
          <a:xfrm>
            <a:off x="3110150" y="531400"/>
            <a:ext cx="3370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Reduced</a:t>
            </a: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(34-level) Legacy Vertical Profiles</a:t>
            </a:r>
            <a:endParaRPr sz="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4" name="Google Shape;84;p16"/>
          <p:cNvGrpSpPr/>
          <p:nvPr/>
        </p:nvGrpSpPr>
        <p:grpSpPr>
          <a:xfrm>
            <a:off x="80678" y="1022500"/>
            <a:ext cx="8873324" cy="3360025"/>
            <a:chOff x="80678" y="870100"/>
            <a:chExt cx="8873324" cy="3360025"/>
          </a:xfrm>
        </p:grpSpPr>
        <p:pic>
          <p:nvPicPr>
            <p:cNvPr id="85" name="Google Shape;85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678" y="870100"/>
              <a:ext cx="5333199" cy="298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6"/>
            <p:cNvPicPr preferRelativeResize="0"/>
            <p:nvPr/>
          </p:nvPicPr>
          <p:blipFill rotWithShape="1">
            <a:blip r:embed="rId4">
              <a:alphaModFix/>
            </a:blip>
            <a:srcRect b="0" l="0" r="0" t="1136"/>
            <a:stretch/>
          </p:blipFill>
          <p:spPr>
            <a:xfrm>
              <a:off x="3848025" y="1612675"/>
              <a:ext cx="5105976" cy="261745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5400000" dist="66675">
                <a:srgbClr val="000000">
                  <a:alpha val="50000"/>
                </a:srgbClr>
              </a:outerShdw>
            </a:effectLst>
          </p:spPr>
        </p:pic>
        <p:grpSp>
          <p:nvGrpSpPr>
            <p:cNvPr id="87" name="Google Shape;87;p16"/>
            <p:cNvGrpSpPr/>
            <p:nvPr/>
          </p:nvGrpSpPr>
          <p:grpSpPr>
            <a:xfrm>
              <a:off x="3312900" y="2283325"/>
              <a:ext cx="924000" cy="300900"/>
              <a:chOff x="3312900" y="2435725"/>
              <a:chExt cx="924000" cy="300900"/>
            </a:xfrm>
          </p:grpSpPr>
          <p:cxnSp>
            <p:nvCxnSpPr>
              <p:cNvPr id="88" name="Google Shape;88;p16"/>
              <p:cNvCxnSpPr>
                <a:endCxn id="89" idx="6"/>
              </p:cNvCxnSpPr>
              <p:nvPr/>
            </p:nvCxnSpPr>
            <p:spPr>
              <a:xfrm rot="10800000">
                <a:off x="3402000" y="2486425"/>
                <a:ext cx="834900" cy="250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4A86E8"/>
                </a:solidFill>
                <a:prstDash val="solid"/>
                <a:round/>
                <a:headEnd len="med" w="med" type="stealth"/>
                <a:tailEnd len="med" w="med" type="none"/>
              </a:ln>
            </p:spPr>
          </p:cxnSp>
          <p:sp>
            <p:nvSpPr>
              <p:cNvPr id="89" name="Google Shape;89;p16"/>
              <p:cNvSpPr/>
              <p:nvPr/>
            </p:nvSpPr>
            <p:spPr>
              <a:xfrm>
                <a:off x="3312900" y="2435725"/>
                <a:ext cx="89100" cy="101400"/>
              </a:xfrm>
              <a:prstGeom prst="ellipse">
                <a:avLst/>
              </a:prstGeom>
              <a:noFill/>
              <a:ln cap="flat" cmpd="sng" w="9525">
                <a:solidFill>
                  <a:srgbClr val="4A86E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Stability Indices: Lifted Index</a:t>
            </a:r>
            <a:endParaRPr/>
          </a:p>
        </p:txBody>
      </p:sp>
      <p:sp>
        <p:nvSpPr>
          <p:cNvPr id="95" name="Google Shape;95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2389900" y="4249800"/>
            <a:ext cx="327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3687" l="18160" r="17348" t="3650"/>
          <a:stretch/>
        </p:blipFill>
        <p:spPr>
          <a:xfrm>
            <a:off x="312900" y="923525"/>
            <a:ext cx="3498552" cy="32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4">
            <a:alphaModFix/>
          </a:blip>
          <a:srcRect b="15092" l="3483" r="15870" t="3981"/>
          <a:stretch/>
        </p:blipFill>
        <p:spPr>
          <a:xfrm>
            <a:off x="3875625" y="923525"/>
            <a:ext cx="5005476" cy="329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402336" y="813816"/>
            <a:ext cx="38703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Stability Indices: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Showalter Index</a:t>
            </a:r>
            <a:endParaRPr/>
          </a:p>
        </p:txBody>
      </p:sp>
      <p:sp>
        <p:nvSpPr>
          <p:cNvPr id="104" name="Google Shape;104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7656200" y="2841625"/>
            <a:ext cx="15588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4080" l="18251" r="17687" t="3813"/>
          <a:stretch/>
        </p:blipFill>
        <p:spPr>
          <a:xfrm>
            <a:off x="1013050" y="1575975"/>
            <a:ext cx="3541601" cy="33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16689" l="7641" r="17586" t="3419"/>
          <a:stretch/>
        </p:blipFill>
        <p:spPr>
          <a:xfrm>
            <a:off x="4592120" y="157475"/>
            <a:ext cx="3491354" cy="243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5">
            <a:alphaModFix/>
          </a:blip>
          <a:srcRect b="7914" l="19123" r="17533" t="4150"/>
          <a:stretch/>
        </p:blipFill>
        <p:spPr>
          <a:xfrm>
            <a:off x="4592125" y="2623075"/>
            <a:ext cx="2967251" cy="22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400375" y="811625"/>
            <a:ext cx="41151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Stability Indices: K-Index</a:t>
            </a:r>
            <a:endParaRPr/>
          </a:p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7689525" y="1201900"/>
            <a:ext cx="1427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3690" l="18519" r="17574" t="3810"/>
          <a:stretch/>
        </p:blipFill>
        <p:spPr>
          <a:xfrm>
            <a:off x="819750" y="1574575"/>
            <a:ext cx="3615375" cy="342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12585" l="6272" r="17699" t="3676"/>
          <a:stretch/>
        </p:blipFill>
        <p:spPr>
          <a:xfrm>
            <a:off x="4471350" y="68413"/>
            <a:ext cx="3181952" cy="229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5">
            <a:alphaModFix/>
          </a:blip>
          <a:srcRect b="17113" l="20787" r="17491" t="4276"/>
          <a:stretch/>
        </p:blipFill>
        <p:spPr>
          <a:xfrm>
            <a:off x="4471350" y="2386475"/>
            <a:ext cx="3687925" cy="261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914400" y="15240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Stability Indices: </a:t>
            </a:r>
            <a:br>
              <a:rPr lang="en"/>
            </a:br>
            <a:r>
              <a:rPr lang="en"/>
              <a:t>Convective Available Potential Energy (CAPE)</a:t>
            </a:r>
            <a:endParaRPr/>
          </a:p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3695" l="0" r="0" t="3677"/>
          <a:stretch/>
        </p:blipFill>
        <p:spPr>
          <a:xfrm>
            <a:off x="1355325" y="902725"/>
            <a:ext cx="6262277" cy="379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7611950" y="2897850"/>
            <a:ext cx="1491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97536" y="585216"/>
            <a:ext cx="4251900" cy="1144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Derived Stability Indices: Total Totals Index</a:t>
            </a:r>
            <a:endParaRPr/>
          </a:p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3690" l="18143" r="17720" t="3819"/>
          <a:stretch/>
        </p:blipFill>
        <p:spPr>
          <a:xfrm>
            <a:off x="1014825" y="1882550"/>
            <a:ext cx="3371126" cy="318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 b="20892" l="6720" r="17083" t="3817"/>
          <a:stretch/>
        </p:blipFill>
        <p:spPr>
          <a:xfrm>
            <a:off x="4433625" y="63450"/>
            <a:ext cx="3507702" cy="227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5">
            <a:alphaModFix/>
          </a:blip>
          <a:srcRect b="4499" l="43944" r="17125" t="42880"/>
          <a:stretch/>
        </p:blipFill>
        <p:spPr>
          <a:xfrm>
            <a:off x="4433625" y="2369550"/>
            <a:ext cx="3507700" cy="26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7989000" y="3001775"/>
            <a:ext cx="10788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25" spcFirstLastPara="1" rIns="91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914400" y="0"/>
            <a:ext cx="2964600" cy="1594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Precipitable Water</a:t>
            </a:r>
            <a:endParaRPr/>
          </a:p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7230950" y="2897850"/>
            <a:ext cx="1491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GOES-18 Preliminary, Non-Operational Data</a:t>
            </a:r>
            <a:endParaRPr sz="1200"/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b="3694" l="19365" r="17781" t="3480"/>
          <a:stretch/>
        </p:blipFill>
        <p:spPr>
          <a:xfrm>
            <a:off x="513522" y="1594800"/>
            <a:ext cx="3575250" cy="345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4">
            <a:alphaModFix/>
          </a:blip>
          <a:srcRect b="18734" l="4574" r="17768" t="3818"/>
          <a:stretch/>
        </p:blipFill>
        <p:spPr>
          <a:xfrm>
            <a:off x="4129625" y="52775"/>
            <a:ext cx="4015452" cy="263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5">
            <a:alphaModFix/>
          </a:blip>
          <a:srcRect b="10287" l="22239" r="17523" t="4263"/>
          <a:stretch/>
        </p:blipFill>
        <p:spPr>
          <a:xfrm>
            <a:off x="4129625" y="2711275"/>
            <a:ext cx="2927726" cy="231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